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2"/>
  </p:handoutMasterIdLst>
  <p:sldIdLst>
    <p:sldId id="256" r:id="rId2"/>
    <p:sldId id="257" r:id="rId3"/>
    <p:sldId id="258" r:id="rId4"/>
    <p:sldId id="259" r:id="rId5"/>
    <p:sldId id="260" r:id="rId6"/>
    <p:sldId id="261" r:id="rId7"/>
    <p:sldId id="263" r:id="rId8"/>
    <p:sldId id="264" r:id="rId9"/>
    <p:sldId id="265" r:id="rId10"/>
    <p:sldId id="266"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350" y="-30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832434C5-DD5F-4891-9E4B-D7ED8F3444EF}" type="datetimeFigureOut">
              <a:rPr lang="en-US" smtClean="0"/>
              <a:pPr/>
              <a:t>2/2/2012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158659F0-5421-4999-9978-85A6FBBE795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2FB749F8-DF74-437D-94B7-15414EFCF8D6}" type="datetimeFigureOut">
              <a:rPr lang="en-US" smtClean="0"/>
              <a:pPr/>
              <a:t>2/2/2012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6A93422-27C3-4789-8B53-30E2B00071C8}"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B749F8-DF74-437D-94B7-15414EFCF8D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6A93422-27C3-4789-8B53-30E2B00071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B749F8-DF74-437D-94B7-15414EFCF8D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6A93422-27C3-4789-8B53-30E2B00071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B749F8-DF74-437D-94B7-15414EFCF8D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6A93422-27C3-4789-8B53-30E2B00071C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2FB749F8-DF74-437D-94B7-15414EFCF8D6}" type="datetimeFigureOut">
              <a:rPr lang="en-US" smtClean="0"/>
              <a:pPr/>
              <a:t>2/2/2012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6A93422-27C3-4789-8B53-30E2B00071C8}"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FB749F8-DF74-437D-94B7-15414EFCF8D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66A93422-27C3-4789-8B53-30E2B00071C8}"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FB749F8-DF74-437D-94B7-15414EFCF8D6}" type="datetimeFigureOut">
              <a:rPr lang="en-US" smtClean="0"/>
              <a:pPr/>
              <a:t>2/2/2012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66A93422-27C3-4789-8B53-30E2B00071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FB749F8-DF74-437D-94B7-15414EFCF8D6}" type="datetimeFigureOut">
              <a:rPr lang="en-US" smtClean="0"/>
              <a:pPr/>
              <a:t>2/2/2012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6A93422-27C3-4789-8B53-30E2B00071C8}"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FB749F8-DF74-437D-94B7-15414EFCF8D6}" type="datetimeFigureOut">
              <a:rPr lang="en-US" smtClean="0"/>
              <a:pPr/>
              <a:t>2/2/2012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6A93422-27C3-4789-8B53-30E2B00071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2FB749F8-DF74-437D-94B7-15414EFCF8D6}" type="datetimeFigureOut">
              <a:rPr lang="en-US" smtClean="0"/>
              <a:pPr/>
              <a:t>2/2/2012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6A93422-27C3-4789-8B53-30E2B00071C8}"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2FB749F8-DF74-437D-94B7-15414EFCF8D6}" type="datetimeFigureOut">
              <a:rPr lang="en-US" smtClean="0"/>
              <a:pPr/>
              <a:t>2/2/2012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6A93422-27C3-4789-8B53-30E2B00071C8}"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2FB749F8-DF74-437D-94B7-15414EFCF8D6}" type="datetimeFigureOut">
              <a:rPr lang="en-US" smtClean="0"/>
              <a:pPr/>
              <a:t>2/2/2012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66A93422-27C3-4789-8B53-30E2B00071C8}"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An Example of a Good &amp; Bad Practice for ICZM</a:t>
            </a:r>
            <a:endParaRPr lang="en-US" b="1" dirty="0"/>
          </a:p>
        </p:txBody>
      </p:sp>
      <p:sp>
        <p:nvSpPr>
          <p:cNvPr id="3" name="Subtitle 2"/>
          <p:cNvSpPr>
            <a:spLocks noGrp="1"/>
          </p:cNvSpPr>
          <p:nvPr>
            <p:ph type="subTitle" idx="1"/>
          </p:nvPr>
        </p:nvSpPr>
        <p:spPr/>
        <p:txBody>
          <a:bodyPr/>
          <a:lstStyle/>
          <a:p>
            <a:r>
              <a:rPr lang="en-US" b="1" dirty="0" err="1" smtClean="0"/>
              <a:t>Strymonikos</a:t>
            </a:r>
            <a:r>
              <a:rPr lang="en-US" b="1" dirty="0" smtClean="0"/>
              <a:t> and </a:t>
            </a:r>
            <a:r>
              <a:rPr lang="en-US" b="1" dirty="0" err="1" smtClean="0"/>
              <a:t>Ierissos</a:t>
            </a:r>
            <a:r>
              <a:rPr lang="en-US" b="1" dirty="0" smtClean="0"/>
              <a:t> Gulfs</a:t>
            </a:r>
            <a:endParaRPr lang="en-US" b="1" dirty="0"/>
          </a:p>
        </p:txBody>
      </p:sp>
      <p:sp>
        <p:nvSpPr>
          <p:cNvPr id="4" name="Rectangle 3"/>
          <p:cNvSpPr/>
          <p:nvPr/>
        </p:nvSpPr>
        <p:spPr>
          <a:xfrm>
            <a:off x="0" y="6172200"/>
            <a:ext cx="9296400" cy="646331"/>
          </a:xfrm>
          <a:prstGeom prst="rect">
            <a:avLst/>
          </a:prstGeom>
        </p:spPr>
        <p:txBody>
          <a:bodyPr wrap="square">
            <a:spAutoFit/>
          </a:bodyPr>
          <a:lstStyle/>
          <a:p>
            <a:pPr algn="ctr"/>
            <a:r>
              <a:rPr lang="en-US" b="1" dirty="0" smtClean="0">
                <a:solidFill>
                  <a:schemeClr val="tx1">
                    <a:lumMod val="95000"/>
                  </a:schemeClr>
                </a:solidFill>
              </a:rPr>
              <a:t>Training Session on Essential Features of an Integrated Coastal Zone Planning  and </a:t>
            </a:r>
            <a:r>
              <a:rPr lang="en-US" b="1" dirty="0" smtClean="0">
                <a:solidFill>
                  <a:schemeClr val="tx1">
                    <a:lumMod val="95000"/>
                  </a:schemeClr>
                </a:solidFill>
              </a:rPr>
              <a:t>Management</a:t>
            </a:r>
            <a:endParaRPr lang="en-US" b="1" dirty="0">
              <a:solidFill>
                <a:schemeClr val="tx1">
                  <a:lumMod val="9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smtClean="0"/>
              <a:t>Thank You For Your Attention!</a:t>
            </a:r>
            <a:endParaRPr lang="en-US" b="1" i="1"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152400"/>
            <a:ext cx="8839200" cy="6705600"/>
          </a:xfrm>
        </p:spPr>
        <p:txBody>
          <a:bodyPr>
            <a:normAutofit fontScale="70000" lnSpcReduction="20000"/>
          </a:bodyPr>
          <a:lstStyle/>
          <a:p>
            <a:pPr marL="284163" indent="-284163"/>
            <a:r>
              <a:rPr lang="en-US" b="1" dirty="0" smtClean="0"/>
              <a:t>Coordinating Body: </a:t>
            </a:r>
          </a:p>
          <a:p>
            <a:pPr lvl="1"/>
            <a:r>
              <a:rPr lang="en-US" dirty="0" smtClean="0"/>
              <a:t>Fisheries Research Institute</a:t>
            </a:r>
          </a:p>
          <a:p>
            <a:pPr lvl="1"/>
            <a:r>
              <a:rPr lang="en-US" dirty="0" smtClean="0"/>
              <a:t>Under the Greek National Agricultural Research Foundation</a:t>
            </a:r>
          </a:p>
          <a:p>
            <a:pPr lvl="1"/>
            <a:r>
              <a:rPr lang="en-US" dirty="0" smtClean="0"/>
              <a:t>A research foundation supervised by the Greek Ministry of Agriculture.</a:t>
            </a:r>
          </a:p>
          <a:p>
            <a:endParaRPr lang="en-US" dirty="0" smtClean="0"/>
          </a:p>
          <a:p>
            <a:r>
              <a:rPr lang="en-US" b="1" dirty="0" smtClean="0"/>
              <a:t>Location:</a:t>
            </a:r>
          </a:p>
          <a:p>
            <a:pPr lvl="1"/>
            <a:r>
              <a:rPr lang="en-US" dirty="0" err="1" smtClean="0"/>
              <a:t>Strymonikos</a:t>
            </a:r>
            <a:r>
              <a:rPr lang="en-US" dirty="0" smtClean="0"/>
              <a:t> and </a:t>
            </a:r>
            <a:r>
              <a:rPr lang="en-US" dirty="0" err="1" smtClean="0"/>
              <a:t>Ierissos</a:t>
            </a:r>
            <a:r>
              <a:rPr lang="en-US" dirty="0" smtClean="0"/>
              <a:t> Gulfs in Greece</a:t>
            </a:r>
          </a:p>
          <a:p>
            <a:pPr lvl="1"/>
            <a:r>
              <a:rPr lang="en-US" dirty="0" smtClean="0"/>
              <a:t>4 prefectures:</a:t>
            </a:r>
          </a:p>
          <a:p>
            <a:pPr marL="1348740" lvl="3" indent="-571500">
              <a:buFont typeface="+mj-lt"/>
              <a:buAutoNum type="romanLcPeriod"/>
            </a:pPr>
            <a:r>
              <a:rPr lang="en-US" sz="2300" dirty="0" err="1" smtClean="0"/>
              <a:t>Kavala</a:t>
            </a:r>
            <a:endParaRPr lang="en-US" sz="2300" dirty="0" smtClean="0"/>
          </a:p>
          <a:p>
            <a:pPr marL="1348740" lvl="3" indent="-571500">
              <a:buFont typeface="+mj-lt"/>
              <a:buAutoNum type="romanLcPeriod"/>
            </a:pPr>
            <a:r>
              <a:rPr lang="en-US" sz="2300" dirty="0" err="1" smtClean="0"/>
              <a:t>Serres</a:t>
            </a:r>
            <a:endParaRPr lang="en-US" sz="2300" dirty="0" smtClean="0"/>
          </a:p>
          <a:p>
            <a:pPr marL="1348740" lvl="3" indent="-571500">
              <a:buFont typeface="+mj-lt"/>
              <a:buAutoNum type="romanLcPeriod"/>
            </a:pPr>
            <a:r>
              <a:rPr lang="en-US" sz="2300" dirty="0" smtClean="0"/>
              <a:t>Thessaloniki</a:t>
            </a:r>
          </a:p>
          <a:p>
            <a:pPr marL="1348740" lvl="3" indent="-571500">
              <a:buFont typeface="+mj-lt"/>
              <a:buAutoNum type="romanLcPeriod"/>
            </a:pPr>
            <a:r>
              <a:rPr lang="en-US" sz="2300" dirty="0" err="1" smtClean="0"/>
              <a:t>Chalkidiki</a:t>
            </a:r>
            <a:endParaRPr lang="en-US" dirty="0" smtClean="0"/>
          </a:p>
          <a:p>
            <a:pPr marL="635000" indent="-571500"/>
            <a:endParaRPr lang="en-US" dirty="0" smtClean="0"/>
          </a:p>
          <a:p>
            <a:pPr marL="635000" indent="-571500"/>
            <a:endParaRPr lang="en-US" b="1" dirty="0" smtClean="0"/>
          </a:p>
          <a:p>
            <a:pPr marL="284163" indent="-284163"/>
            <a:r>
              <a:rPr lang="en-US" b="1" dirty="0" smtClean="0"/>
              <a:t>Time:</a:t>
            </a:r>
          </a:p>
          <a:p>
            <a:pPr marL="630238" lvl="1" indent="-219075"/>
            <a:r>
              <a:rPr lang="en-US" dirty="0" smtClean="0"/>
              <a:t>Process started on 1/1/1997 till 31/04/2000 </a:t>
            </a:r>
          </a:p>
          <a:p>
            <a:pPr marL="630238" lvl="1" indent="-219075"/>
            <a:r>
              <a:rPr lang="en-US" dirty="0" smtClean="0"/>
              <a:t>Duration of project: 36 months + 4 months extension</a:t>
            </a:r>
          </a:p>
          <a:p>
            <a:pPr marL="630238" lvl="1" indent="-219075"/>
            <a:r>
              <a:rPr lang="en-US" dirty="0" smtClean="0"/>
              <a:t>Up to date only the information centre is under operation &amp; is funded by the local municipality</a:t>
            </a:r>
          </a:p>
          <a:p>
            <a:pPr marL="982980" lvl="1" indent="-571500"/>
            <a:endParaRPr lang="en-US" b="1" dirty="0" smtClean="0"/>
          </a:p>
          <a:p>
            <a:pPr marL="284163" indent="-284163"/>
            <a:r>
              <a:rPr lang="en-US" b="1" dirty="0" smtClean="0"/>
              <a:t>Funding:</a:t>
            </a:r>
          </a:p>
          <a:p>
            <a:pPr marL="630238" lvl="1" indent="-219075"/>
            <a:r>
              <a:rPr lang="en-US" dirty="0" smtClean="0"/>
              <a:t>50 % LIFE funding instrument</a:t>
            </a:r>
          </a:p>
          <a:p>
            <a:pPr marL="630238" lvl="1" indent="-219075"/>
            <a:r>
              <a:rPr lang="en-US" dirty="0" smtClean="0"/>
              <a:t>30 % Greek Ministry of Environment</a:t>
            </a:r>
          </a:p>
          <a:p>
            <a:pPr marL="630238" lvl="1" indent="-219075"/>
            <a:r>
              <a:rPr lang="en-US" dirty="0" smtClean="0"/>
              <a:t>20 % Greek Ministry of Agriculture</a:t>
            </a:r>
          </a:p>
          <a:p>
            <a:pPr marL="982980" lvl="1" indent="-571500"/>
            <a:endParaRPr lang="en-US" dirty="0" smtClean="0"/>
          </a:p>
          <a:p>
            <a:pPr marL="635000" indent="-571500"/>
            <a:endParaRPr lang="en-US" dirty="0" smtClean="0"/>
          </a:p>
          <a:p>
            <a:pPr marL="1348740" lvl="3" indent="-571500">
              <a:buNone/>
            </a:pPr>
            <a:endParaRPr lang="en-US" dirty="0"/>
          </a:p>
        </p:txBody>
      </p:sp>
      <p:sp>
        <p:nvSpPr>
          <p:cNvPr id="4" name="Right Brace 3"/>
          <p:cNvSpPr/>
          <p:nvPr/>
        </p:nvSpPr>
        <p:spPr>
          <a:xfrm>
            <a:off x="2286000" y="2438400"/>
            <a:ext cx="228600" cy="381000"/>
          </a:xfrm>
          <a:prstGeom prst="rightBrace">
            <a:avLst/>
          </a:prstGeom>
          <a:ln w="38100">
            <a:solidFill>
              <a:schemeClr val="tx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2590800" y="2438400"/>
            <a:ext cx="2743200" cy="353943"/>
          </a:xfrm>
          <a:prstGeom prst="rect">
            <a:avLst/>
          </a:prstGeom>
          <a:noFill/>
        </p:spPr>
        <p:txBody>
          <a:bodyPr wrap="square" rtlCol="0">
            <a:spAutoFit/>
          </a:bodyPr>
          <a:lstStyle/>
          <a:p>
            <a:r>
              <a:rPr lang="en-US" sz="1700" dirty="0" smtClean="0"/>
              <a:t>East </a:t>
            </a:r>
            <a:r>
              <a:rPr lang="en-US" sz="1600" dirty="0" smtClean="0"/>
              <a:t>Macedonia</a:t>
            </a:r>
            <a:endParaRPr lang="en-US" sz="1600" dirty="0"/>
          </a:p>
        </p:txBody>
      </p:sp>
      <p:sp>
        <p:nvSpPr>
          <p:cNvPr id="6" name="TextBox 5"/>
          <p:cNvSpPr txBox="1"/>
          <p:nvPr/>
        </p:nvSpPr>
        <p:spPr>
          <a:xfrm>
            <a:off x="3124200" y="2971800"/>
            <a:ext cx="3886200" cy="338554"/>
          </a:xfrm>
          <a:prstGeom prst="rect">
            <a:avLst/>
          </a:prstGeom>
          <a:noFill/>
        </p:spPr>
        <p:txBody>
          <a:bodyPr wrap="square" rtlCol="0">
            <a:spAutoFit/>
          </a:bodyPr>
          <a:lstStyle/>
          <a:p>
            <a:r>
              <a:rPr lang="en-US" sz="1600" dirty="0" smtClean="0"/>
              <a:t>Central Macedonia Region</a:t>
            </a:r>
            <a:endParaRPr lang="en-US" sz="1600" dirty="0"/>
          </a:p>
        </p:txBody>
      </p:sp>
      <p:sp>
        <p:nvSpPr>
          <p:cNvPr id="7" name="Right Brace 6"/>
          <p:cNvSpPr/>
          <p:nvPr/>
        </p:nvSpPr>
        <p:spPr>
          <a:xfrm>
            <a:off x="2819400" y="2971800"/>
            <a:ext cx="228600" cy="381000"/>
          </a:xfrm>
          <a:prstGeom prst="rightBrace">
            <a:avLst/>
          </a:prstGeom>
          <a:ln w="38100">
            <a:solidFill>
              <a:schemeClr val="tx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5257800" y="5858470"/>
            <a:ext cx="3733800" cy="923330"/>
          </a:xfrm>
          <a:prstGeom prst="rect">
            <a:avLst/>
          </a:prstGeom>
          <a:noFill/>
        </p:spPr>
        <p:txBody>
          <a:bodyPr wrap="square" rtlCol="0">
            <a:spAutoFit/>
          </a:bodyPr>
          <a:lstStyle/>
          <a:p>
            <a:pPr marL="0" lvl="1"/>
            <a:r>
              <a:rPr lang="en-US" dirty="0" smtClean="0"/>
              <a:t>Part of the EU ICZM Demonstration </a:t>
            </a:r>
            <a:r>
              <a:rPr lang="en-US" dirty="0" err="1" smtClean="0"/>
              <a:t>Programme</a:t>
            </a:r>
            <a:endParaRPr lang="en-US" dirty="0" smtClean="0"/>
          </a:p>
          <a:p>
            <a:endParaRPr lang="en-US" dirty="0"/>
          </a:p>
        </p:txBody>
      </p:sp>
      <p:sp>
        <p:nvSpPr>
          <p:cNvPr id="10" name="Right Brace 9"/>
          <p:cNvSpPr/>
          <p:nvPr/>
        </p:nvSpPr>
        <p:spPr>
          <a:xfrm>
            <a:off x="4800600" y="5791200"/>
            <a:ext cx="228600" cy="685800"/>
          </a:xfrm>
          <a:prstGeom prst="rightBrace">
            <a:avLst/>
          </a:prstGeom>
          <a:ln w="38100">
            <a:solidFill>
              <a:schemeClr val="tx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762000" y="-304800"/>
            <a:ext cx="8229600" cy="1143000"/>
          </a:xfrm>
        </p:spPr>
        <p:txBody>
          <a:bodyPr/>
          <a:lstStyle/>
          <a:p>
            <a:r>
              <a:rPr lang="en-US" b="1" dirty="0" smtClean="0"/>
              <a:t>Key Issues</a:t>
            </a:r>
            <a:endParaRPr lang="en-US" b="1" dirty="0"/>
          </a:p>
        </p:txBody>
      </p:sp>
      <p:sp>
        <p:nvSpPr>
          <p:cNvPr id="5" name="Content Placeholder 4"/>
          <p:cNvSpPr>
            <a:spLocks noGrp="1"/>
          </p:cNvSpPr>
          <p:nvPr>
            <p:ph idx="4294967295"/>
          </p:nvPr>
        </p:nvSpPr>
        <p:spPr>
          <a:xfrm>
            <a:off x="228600" y="914400"/>
            <a:ext cx="8686800" cy="5791200"/>
          </a:xfrm>
        </p:spPr>
        <p:txBody>
          <a:bodyPr>
            <a:noAutofit/>
          </a:bodyPr>
          <a:lstStyle/>
          <a:p>
            <a:pPr marL="457200" indent="-457200"/>
            <a:r>
              <a:rPr lang="en-US" sz="2200" dirty="0" smtClean="0"/>
              <a:t>Human activities in the area: mass tourism, uncontrolled building, fisheries, aquaculture, agriculture, forestry and mineral extraction. </a:t>
            </a:r>
          </a:p>
          <a:p>
            <a:pPr marL="693738" lvl="1" indent="-236538"/>
            <a:r>
              <a:rPr lang="en-US" sz="1800" dirty="0" smtClean="0"/>
              <a:t>Activities are not always </a:t>
            </a:r>
            <a:r>
              <a:rPr lang="en-GB" sz="1800" dirty="0" smtClean="0"/>
              <a:t>practised</a:t>
            </a:r>
            <a:r>
              <a:rPr lang="en-US" sz="1800" dirty="0" smtClean="0"/>
              <a:t> wisely  &amp; therefore causing increased  environmental problems such as pollution and landscape deterioration.</a:t>
            </a:r>
          </a:p>
          <a:p>
            <a:pPr marL="693738" lvl="1" indent="-236538"/>
            <a:r>
              <a:rPr lang="en-US" sz="1800" dirty="0" smtClean="0"/>
              <a:t>Environmental problems expected to be  far more serious in the next decades because of the expected increase of tourists from the Eastern European countries. </a:t>
            </a:r>
          </a:p>
          <a:p>
            <a:pPr marL="457200" indent="-457200"/>
            <a:endParaRPr lang="en-US" sz="2000" dirty="0" smtClean="0"/>
          </a:p>
          <a:p>
            <a:pPr marL="457200" indent="-457200"/>
            <a:r>
              <a:rPr lang="en-US" sz="2200" dirty="0" smtClean="0"/>
              <a:t>Existing mining activities in </a:t>
            </a:r>
            <a:r>
              <a:rPr lang="en-US" sz="2200" dirty="0" err="1" smtClean="0"/>
              <a:t>Chalkidiki</a:t>
            </a:r>
            <a:r>
              <a:rPr lang="en-US" sz="2200" dirty="0" smtClean="0"/>
              <a:t> which are changing</a:t>
            </a:r>
          </a:p>
          <a:p>
            <a:pPr marL="693738" lvl="1" indent="-236538"/>
            <a:r>
              <a:rPr lang="en-US" sz="1800" dirty="0" smtClean="0"/>
              <a:t>An industry for gold extraction is going to be created in the area thus posing additional threats to the environment. </a:t>
            </a:r>
          </a:p>
          <a:p>
            <a:pPr marL="457200" indent="-457200"/>
            <a:endParaRPr lang="en-US" sz="2000" dirty="0" smtClean="0"/>
          </a:p>
          <a:p>
            <a:pPr marL="457200" indent="-457200"/>
            <a:r>
              <a:rPr lang="en-US" sz="2200" dirty="0" smtClean="0"/>
              <a:t>An ‘</a:t>
            </a:r>
            <a:r>
              <a:rPr lang="en-US" sz="2200" dirty="0" err="1" smtClean="0"/>
              <a:t>Egnatia</a:t>
            </a:r>
            <a:r>
              <a:rPr lang="en-US" sz="2200" dirty="0" smtClean="0"/>
              <a:t> highway’ connecting Ionian Sea with Asia is now under construction. </a:t>
            </a:r>
          </a:p>
          <a:p>
            <a:pPr marL="457200" indent="-457200"/>
            <a:endParaRPr lang="en-US" sz="2200" dirty="0" smtClean="0"/>
          </a:p>
          <a:p>
            <a:pPr marL="457200" indent="-457200"/>
            <a:r>
              <a:rPr lang="en-US" sz="2200" dirty="0" smtClean="0"/>
              <a:t>River </a:t>
            </a:r>
            <a:r>
              <a:rPr lang="en-US" sz="2200" dirty="0" err="1" smtClean="0"/>
              <a:t>Strymon</a:t>
            </a:r>
            <a:r>
              <a:rPr lang="en-US" sz="2200" dirty="0" smtClean="0"/>
              <a:t> may carry pollutants from its Bulgarian and Greek watershed into </a:t>
            </a:r>
            <a:r>
              <a:rPr lang="en-US" sz="2200" dirty="0" err="1" smtClean="0"/>
              <a:t>Strymonikos</a:t>
            </a:r>
            <a:r>
              <a:rPr lang="en-US" sz="2200" dirty="0" smtClean="0"/>
              <a:t> Gulf.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52400"/>
            <a:ext cx="8458200" cy="4525962"/>
          </a:xfrm>
        </p:spPr>
        <p:txBody>
          <a:bodyPr>
            <a:noAutofit/>
          </a:bodyPr>
          <a:lstStyle/>
          <a:p>
            <a:r>
              <a:rPr lang="en-US" sz="2800" b="1" dirty="0" smtClean="0"/>
              <a:t>Area’s principal environmental problems: </a:t>
            </a:r>
          </a:p>
          <a:p>
            <a:pPr lvl="1"/>
            <a:r>
              <a:rPr lang="en-US" sz="2400" dirty="0" smtClean="0"/>
              <a:t>Lack of planning for urban and tourist development,</a:t>
            </a:r>
          </a:p>
          <a:p>
            <a:pPr lvl="1"/>
            <a:r>
              <a:rPr lang="en-US" sz="2400" dirty="0" smtClean="0"/>
              <a:t>Disposal of domestic sewage and rubbish,</a:t>
            </a:r>
          </a:p>
          <a:p>
            <a:pPr lvl="1"/>
            <a:r>
              <a:rPr lang="en-US" sz="2400" dirty="0" smtClean="0"/>
              <a:t>Degradation of surface and ground waters,</a:t>
            </a:r>
          </a:p>
          <a:p>
            <a:pPr lvl="1"/>
            <a:r>
              <a:rPr lang="en-US" sz="2400" dirty="0" smtClean="0"/>
              <a:t>Degradation of  natural habitats,</a:t>
            </a:r>
          </a:p>
          <a:p>
            <a:pPr lvl="1"/>
            <a:r>
              <a:rPr lang="en-US" sz="2400" dirty="0" smtClean="0"/>
              <a:t>Declining of fish stocks and</a:t>
            </a:r>
          </a:p>
          <a:p>
            <a:pPr lvl="1"/>
            <a:r>
              <a:rPr lang="en-US" sz="2400" dirty="0" smtClean="0"/>
              <a:t>Salinity intrusion in river </a:t>
            </a:r>
            <a:r>
              <a:rPr lang="en-US" sz="2400" dirty="0" err="1" smtClean="0"/>
              <a:t>strymon</a:t>
            </a:r>
            <a:endParaRPr lang="en-US" sz="2000" dirty="0" smtClean="0"/>
          </a:p>
          <a:p>
            <a:endParaRPr lang="en-US" sz="2800" dirty="0" smtClean="0"/>
          </a:p>
          <a:p>
            <a:r>
              <a:rPr lang="en-US" sz="2800" dirty="0" smtClean="0"/>
              <a:t>Main problems for the implementation of </a:t>
            </a:r>
            <a:r>
              <a:rPr lang="en-US" sz="2800" dirty="0" err="1" smtClean="0"/>
              <a:t>iczm</a:t>
            </a:r>
            <a:r>
              <a:rPr lang="en-US" sz="2800" dirty="0" smtClean="0"/>
              <a:t> in the area were:</a:t>
            </a:r>
          </a:p>
          <a:p>
            <a:pPr lvl="1"/>
            <a:r>
              <a:rPr lang="en-US" sz="2400" dirty="0" smtClean="0"/>
              <a:t>Lack of data regarding the natural environment, the socio-economics and the human impacts </a:t>
            </a:r>
          </a:p>
          <a:p>
            <a:pPr lvl="1"/>
            <a:r>
              <a:rPr lang="en-US" sz="2400" dirty="0" smtClean="0"/>
              <a:t>Complex and conflicting jurisdictions of the bodies presently involved in the management of the area</a:t>
            </a:r>
          </a:p>
          <a:p>
            <a:pPr lvl="1"/>
            <a:r>
              <a:rPr lang="en-US" sz="2400" dirty="0" smtClean="0"/>
              <a:t>Insufficient level of environmental awareness</a:t>
            </a:r>
          </a:p>
          <a:p>
            <a:endParaRPr lang="en-US" sz="2800" dirty="0" smtClean="0"/>
          </a:p>
          <a:p>
            <a:endParaRPr lang="en-US" sz="2800" dirty="0" smtClean="0"/>
          </a:p>
          <a:p>
            <a:pPr lvl="1"/>
            <a:endParaRPr lang="en-US" sz="3200" dirty="0" smtClean="0"/>
          </a:p>
          <a:p>
            <a:endParaRPr lang="en-US" sz="3600" dirty="0" smtClean="0"/>
          </a:p>
          <a:p>
            <a:endParaRPr lang="en-US"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3536"/>
            <a:ext cx="8686800" cy="1143000"/>
          </a:xfrm>
        </p:spPr>
        <p:txBody>
          <a:bodyPr>
            <a:noAutofit/>
          </a:bodyPr>
          <a:lstStyle/>
          <a:p>
            <a:r>
              <a:rPr lang="en-US" sz="3600" b="1" dirty="0" smtClean="0"/>
              <a:t>To cope with the main problems, the following tasks were carried out:</a:t>
            </a:r>
            <a:endParaRPr lang="en-US" sz="3600" b="1" dirty="0"/>
          </a:p>
        </p:txBody>
      </p:sp>
      <p:sp>
        <p:nvSpPr>
          <p:cNvPr id="3" name="Content Placeholder 2"/>
          <p:cNvSpPr>
            <a:spLocks noGrp="1"/>
          </p:cNvSpPr>
          <p:nvPr>
            <p:ph idx="1"/>
          </p:nvPr>
        </p:nvSpPr>
        <p:spPr>
          <a:xfrm>
            <a:off x="228600" y="1447800"/>
            <a:ext cx="8686800" cy="4526280"/>
          </a:xfrm>
        </p:spPr>
        <p:txBody>
          <a:bodyPr>
            <a:normAutofit fontScale="25000" lnSpcReduction="20000"/>
          </a:bodyPr>
          <a:lstStyle/>
          <a:p>
            <a:pPr marL="393700" indent="-393700">
              <a:buFont typeface="+mj-lt"/>
              <a:buAutoNum type="romanLcPeriod"/>
            </a:pPr>
            <a:r>
              <a:rPr lang="en-US" sz="9600" b="1" u="sng" dirty="0" smtClean="0"/>
              <a:t>Description</a:t>
            </a:r>
            <a:r>
              <a:rPr lang="en-US" sz="9600" dirty="0" smtClean="0"/>
              <a:t>: </a:t>
            </a:r>
          </a:p>
          <a:p>
            <a:pPr marL="741680" lvl="1" indent="-393700" algn="just">
              <a:buNone/>
            </a:pPr>
            <a:r>
              <a:rPr lang="en-US" sz="9000" dirty="0" smtClean="0"/>
              <a:t>	</a:t>
            </a:r>
            <a:r>
              <a:rPr lang="en-US" sz="8800" dirty="0" smtClean="0"/>
              <a:t>A detailed description of the project area regarding its </a:t>
            </a:r>
            <a:r>
              <a:rPr lang="en-US" sz="8800" dirty="0" err="1" smtClean="0"/>
              <a:t>abiotic</a:t>
            </a:r>
            <a:r>
              <a:rPr lang="en-US" sz="8800" dirty="0" smtClean="0"/>
              <a:t>, biotic, social, economic and administrative features. </a:t>
            </a:r>
          </a:p>
          <a:p>
            <a:pPr marL="393700" indent="-393700">
              <a:buFont typeface="+mj-lt"/>
              <a:buAutoNum type="romanLcPeriod"/>
            </a:pPr>
            <a:endParaRPr lang="en-US" sz="9600" dirty="0" smtClean="0"/>
          </a:p>
          <a:p>
            <a:pPr marL="393700" indent="-393700">
              <a:buFont typeface="+mj-lt"/>
              <a:buAutoNum type="romanLcPeriod"/>
            </a:pPr>
            <a:endParaRPr lang="en-US" sz="9600" dirty="0" smtClean="0"/>
          </a:p>
          <a:p>
            <a:pPr marL="393700" indent="-393700">
              <a:buFont typeface="+mj-lt"/>
              <a:buAutoNum type="romanLcPeriod"/>
            </a:pPr>
            <a:r>
              <a:rPr lang="en-US" sz="9600" b="1" u="sng" dirty="0" smtClean="0"/>
              <a:t>Monitoring</a:t>
            </a:r>
            <a:r>
              <a:rPr lang="en-US" sz="9600" dirty="0" smtClean="0"/>
              <a:t>: </a:t>
            </a:r>
          </a:p>
          <a:p>
            <a:pPr marL="741680" lvl="1" indent="-393700" algn="just">
              <a:buNone/>
            </a:pPr>
            <a:r>
              <a:rPr lang="en-US" sz="9000" dirty="0" smtClean="0"/>
              <a:t>	</a:t>
            </a:r>
            <a:r>
              <a:rPr lang="en-US" sz="8800" dirty="0" smtClean="0"/>
              <a:t>24 months monitoring </a:t>
            </a:r>
            <a:r>
              <a:rPr lang="en-US" sz="8800" dirty="0" err="1" smtClean="0"/>
              <a:t>programme</a:t>
            </a:r>
            <a:r>
              <a:rPr lang="en-US" sz="8800" dirty="0" smtClean="0"/>
              <a:t> of key parameters of the zone's marine environment was conducted to diagnose possible threats and to propose measures for arresting environmental degradation. </a:t>
            </a:r>
          </a:p>
          <a:p>
            <a:pPr marL="393700" indent="-393700">
              <a:buFont typeface="+mj-lt"/>
              <a:buAutoNum type="romanLcPeriod"/>
            </a:pPr>
            <a:endParaRPr lang="en-US" sz="9600" dirty="0" smtClean="0"/>
          </a:p>
          <a:p>
            <a:pPr marL="393700" indent="-393700">
              <a:buFont typeface="+mj-lt"/>
              <a:buAutoNum type="romanLcPeriod"/>
            </a:pPr>
            <a:endParaRPr lang="en-US" sz="9600" dirty="0" smtClean="0"/>
          </a:p>
          <a:p>
            <a:pPr marL="393700" indent="-393700">
              <a:buFont typeface="+mj-lt"/>
              <a:buAutoNum type="romanLcPeriod"/>
            </a:pPr>
            <a:r>
              <a:rPr lang="en-US" sz="9600" b="1" u="sng" dirty="0" smtClean="0"/>
              <a:t>Analysis</a:t>
            </a:r>
            <a:r>
              <a:rPr lang="en-US" sz="9600" dirty="0" smtClean="0"/>
              <a:t>: </a:t>
            </a:r>
          </a:p>
          <a:p>
            <a:pPr marL="741680" lvl="1" indent="-393700" algn="just">
              <a:buNone/>
            </a:pPr>
            <a:r>
              <a:rPr lang="en-US" sz="9000" dirty="0" smtClean="0"/>
              <a:t>	</a:t>
            </a:r>
            <a:r>
              <a:rPr lang="en-US" sz="8800" dirty="0" smtClean="0"/>
              <a:t>Based on the results of the two previous tasks, the focus was to identify and rank environmental problems and threats, evaluate trends of environmental changes, set conservation and management aims and propose specific management measures. </a:t>
            </a:r>
          </a:p>
          <a:p>
            <a:pPr marL="393700" indent="-393700">
              <a:buFont typeface="+mj-lt"/>
              <a:buAutoNum type="romanLcPeriod"/>
            </a:pPr>
            <a:endParaRPr lang="en-US" sz="9600" dirty="0" smtClean="0"/>
          </a:p>
          <a:p>
            <a:pPr marL="571500" indent="-571500">
              <a:buFont typeface="+mj-lt"/>
              <a:buAutoNum type="romanLcPeriod"/>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381000" y="304800"/>
            <a:ext cx="8534400" cy="4526280"/>
          </a:xfrm>
          <a:prstGeom prst="rect">
            <a:avLst/>
          </a:prstGeom>
        </p:spPr>
        <p:txBody>
          <a:bodyPr>
            <a:normAutofit fontScale="25000" lnSpcReduction="20000"/>
          </a:bodyPr>
          <a:lstStyle/>
          <a:p>
            <a:pPr marL="457200" marR="0" lvl="0" indent="-457200" algn="l" defTabSz="914400" rtl="0" eaLnBrk="1" fontAlgn="auto" latinLnBrk="0" hangingPunct="1">
              <a:lnSpc>
                <a:spcPct val="100000"/>
              </a:lnSpc>
              <a:spcBef>
                <a:spcPts val="0"/>
              </a:spcBef>
              <a:spcAft>
                <a:spcPts val="0"/>
              </a:spcAft>
              <a:buClr>
                <a:schemeClr val="accent1"/>
              </a:buClr>
              <a:buSzPct val="70000"/>
              <a:buFont typeface="+mj-lt"/>
              <a:buAutoNum type="romanLcPeriod" startAt="4"/>
              <a:tabLst>
                <a:tab pos="457200" algn="l"/>
              </a:tabLst>
              <a:defRPr/>
            </a:pPr>
            <a:r>
              <a:rPr kumimoji="0" lang="en-US" sz="9600" b="1" i="0" u="sng" strike="noStrike" kern="1200" cap="none" spc="0" normalizeH="0" baseline="0" noProof="0" dirty="0" err="1" smtClean="0">
                <a:ln>
                  <a:noFill/>
                </a:ln>
                <a:solidFill>
                  <a:schemeClr val="tx1"/>
                </a:solidFill>
                <a:effectLst/>
                <a:uLnTx/>
                <a:uFillTx/>
                <a:latin typeface="+mn-lt"/>
                <a:ea typeface="+mn-ea"/>
                <a:cs typeface="+mn-cs"/>
              </a:rPr>
              <a:t>Concertation</a:t>
            </a:r>
            <a:r>
              <a:rPr kumimoji="0" lang="en-US" sz="9600" b="0" i="0" u="none" strike="noStrike" kern="1200" cap="none" spc="0" normalizeH="0" baseline="0" noProof="0" dirty="0" smtClean="0">
                <a:ln>
                  <a:noFill/>
                </a:ln>
                <a:solidFill>
                  <a:schemeClr val="tx1"/>
                </a:solidFill>
                <a:effectLst/>
                <a:uLnTx/>
                <a:uFillTx/>
                <a:latin typeface="+mn-lt"/>
                <a:ea typeface="+mn-ea"/>
                <a:cs typeface="+mn-cs"/>
              </a:rPr>
              <a:t>: </a:t>
            </a:r>
          </a:p>
          <a:p>
            <a:pPr marL="741363" marR="0" lvl="1" indent="-393700" algn="just" defTabSz="914400" rtl="0" eaLnBrk="1" fontAlgn="auto" latinLnBrk="0" hangingPunct="1">
              <a:lnSpc>
                <a:spcPct val="100000"/>
              </a:lnSpc>
              <a:spcBef>
                <a:spcPts val="400"/>
              </a:spcBef>
              <a:spcAft>
                <a:spcPts val="0"/>
              </a:spcAft>
              <a:buClr>
                <a:schemeClr val="accent2"/>
              </a:buClr>
              <a:buSzPct val="90000"/>
              <a:buFontTx/>
              <a:buNone/>
              <a:tabLst/>
              <a:defRPr/>
            </a:pPr>
            <a:r>
              <a:rPr kumimoji="0" lang="en-US" sz="9000" b="0" i="0" u="none" strike="noStrike" kern="1200" cap="none" spc="0" normalizeH="0" baseline="0" noProof="0" dirty="0" smtClean="0">
                <a:ln>
                  <a:noFill/>
                </a:ln>
                <a:solidFill>
                  <a:schemeClr val="tx1"/>
                </a:solidFill>
                <a:effectLst/>
                <a:uLnTx/>
                <a:uFillTx/>
                <a:latin typeface="+mn-lt"/>
                <a:ea typeface="+mn-ea"/>
                <a:cs typeface="+mn-cs"/>
              </a:rPr>
              <a:t>	Setting up of a</a:t>
            </a:r>
            <a:r>
              <a:rPr lang="en-GB" sz="9200" dirty="0" smtClean="0"/>
              <a:t> Steering Committee involving bodies responsible for the project zone's management</a:t>
            </a:r>
          </a:p>
          <a:p>
            <a:pPr marL="741363" lvl="1" indent="-393700">
              <a:buNone/>
            </a:pPr>
            <a:r>
              <a:rPr lang="en-GB" sz="9200" dirty="0" smtClean="0"/>
              <a:t>	Aim: to set conservation and management aims, to decide on priority measures and to coordinate their implementation. </a:t>
            </a:r>
          </a:p>
          <a:p>
            <a:pPr marL="393700" lvl="0" indent="-393700">
              <a:buClr>
                <a:schemeClr val="accent1"/>
              </a:buClr>
              <a:buSzPct val="70000"/>
              <a:buFont typeface="+mj-lt"/>
              <a:buAutoNum type="romanLcPeriod" startAt="4"/>
            </a:pPr>
            <a:endParaRPr kumimoji="0" lang="en-US" sz="9600" b="0" i="0" u="none" strike="noStrike" kern="1200" cap="none" spc="0" normalizeH="0" baseline="0" noProof="0" dirty="0" smtClean="0">
              <a:ln>
                <a:noFill/>
              </a:ln>
              <a:solidFill>
                <a:schemeClr val="tx1"/>
              </a:solidFill>
              <a:effectLst/>
              <a:uLnTx/>
              <a:uFillTx/>
              <a:latin typeface="+mn-lt"/>
              <a:ea typeface="+mn-ea"/>
              <a:cs typeface="+mn-cs"/>
            </a:endParaRPr>
          </a:p>
          <a:p>
            <a:pPr marL="393700" marR="0" lvl="0" indent="-393700" algn="l" defTabSz="914400" rtl="0" eaLnBrk="1" fontAlgn="auto" latinLnBrk="0" hangingPunct="1">
              <a:lnSpc>
                <a:spcPct val="100000"/>
              </a:lnSpc>
              <a:spcBef>
                <a:spcPts val="0"/>
              </a:spcBef>
              <a:spcAft>
                <a:spcPts val="0"/>
              </a:spcAft>
              <a:buClr>
                <a:schemeClr val="accent1"/>
              </a:buClr>
              <a:buSzPct val="70000"/>
              <a:buFont typeface="+mj-lt"/>
              <a:buAutoNum type="romanLcPeriod" startAt="4"/>
              <a:tabLst/>
              <a:defRPr/>
            </a:pPr>
            <a:r>
              <a:rPr kumimoji="0" lang="en-US" sz="9600" b="1" i="0" u="sng" strike="noStrike" kern="1200" cap="none" spc="0" normalizeH="0" baseline="0" noProof="0" dirty="0" smtClean="0">
                <a:ln>
                  <a:noFill/>
                </a:ln>
                <a:solidFill>
                  <a:schemeClr val="tx1"/>
                </a:solidFill>
                <a:effectLst/>
                <a:uLnTx/>
                <a:uFillTx/>
                <a:latin typeface="+mn-lt"/>
                <a:ea typeface="+mn-ea"/>
                <a:cs typeface="+mn-cs"/>
              </a:rPr>
              <a:t>Implementation of Measures</a:t>
            </a:r>
            <a:r>
              <a:rPr kumimoji="0" lang="en-US" sz="9600" b="0" i="0" u="none" strike="noStrike" kern="1200" cap="none" spc="0" normalizeH="0" baseline="0" noProof="0" dirty="0" smtClean="0">
                <a:ln>
                  <a:noFill/>
                </a:ln>
                <a:solidFill>
                  <a:schemeClr val="tx1"/>
                </a:solidFill>
                <a:effectLst/>
                <a:uLnTx/>
                <a:uFillTx/>
                <a:latin typeface="+mn-lt"/>
                <a:ea typeface="+mn-ea"/>
                <a:cs typeface="+mn-cs"/>
              </a:rPr>
              <a:t>: </a:t>
            </a:r>
          </a:p>
          <a:p>
            <a:pPr marL="741680" marR="0" lvl="1" indent="-393700" algn="just" defTabSz="914400" rtl="0" eaLnBrk="1" fontAlgn="auto" latinLnBrk="0" hangingPunct="1">
              <a:lnSpc>
                <a:spcPct val="100000"/>
              </a:lnSpc>
              <a:spcBef>
                <a:spcPts val="400"/>
              </a:spcBef>
              <a:spcAft>
                <a:spcPts val="0"/>
              </a:spcAft>
              <a:buClr>
                <a:schemeClr val="accent2"/>
              </a:buClr>
              <a:buSzPct val="90000"/>
              <a:buFontTx/>
              <a:buNone/>
              <a:tabLst/>
              <a:defRPr/>
            </a:pPr>
            <a:r>
              <a:rPr kumimoji="0" lang="en-US" sz="9000" b="0" i="0" u="none" strike="noStrike" kern="1200" cap="none" spc="0" normalizeH="0" baseline="0" noProof="0" dirty="0" smtClean="0">
                <a:ln>
                  <a:noFill/>
                </a:ln>
                <a:solidFill>
                  <a:schemeClr val="tx1"/>
                </a:solidFill>
                <a:effectLst/>
                <a:uLnTx/>
                <a:uFillTx/>
                <a:latin typeface="+mn-lt"/>
                <a:ea typeface="+mn-ea"/>
                <a:cs typeface="+mn-cs"/>
              </a:rPr>
              <a:t>	The main objective</a:t>
            </a:r>
            <a:r>
              <a:rPr lang="en-GB" sz="7200" dirty="0" smtClean="0"/>
              <a:t> </a:t>
            </a:r>
            <a:r>
              <a:rPr lang="en-GB" sz="9200" dirty="0" smtClean="0"/>
              <a:t>the establishment of an Information Centre for Coastal Zones to support environmental awareness activities, to promote cooperation and to alert authorities on emerging environmental threats</a:t>
            </a:r>
          </a:p>
          <a:p>
            <a:pPr marL="741680" marR="0" lvl="1" indent="-393700" algn="just" defTabSz="914400" rtl="0" eaLnBrk="1" fontAlgn="auto" latinLnBrk="0" hangingPunct="1">
              <a:lnSpc>
                <a:spcPct val="100000"/>
              </a:lnSpc>
              <a:spcBef>
                <a:spcPts val="400"/>
              </a:spcBef>
              <a:spcAft>
                <a:spcPts val="0"/>
              </a:spcAft>
              <a:buClr>
                <a:schemeClr val="accent2"/>
              </a:buClr>
              <a:buSzPct val="90000"/>
              <a:buFontTx/>
              <a:buNone/>
              <a:tabLst/>
              <a:defRPr/>
            </a:pPr>
            <a:endParaRPr kumimoji="0" lang="en-US" sz="9200" b="0" i="0" u="none" strike="noStrike" kern="1200" cap="none" spc="0" normalizeH="0" baseline="0" noProof="0" dirty="0" smtClean="0">
              <a:ln>
                <a:noFill/>
              </a:ln>
              <a:solidFill>
                <a:schemeClr val="tx1"/>
              </a:solidFill>
              <a:effectLst/>
              <a:uLnTx/>
              <a:uFillTx/>
              <a:latin typeface="+mn-lt"/>
              <a:ea typeface="+mn-ea"/>
              <a:cs typeface="+mn-cs"/>
            </a:endParaRPr>
          </a:p>
          <a:p>
            <a:pPr marL="393700" marR="0" lvl="0" indent="-393700" algn="l" defTabSz="914400" rtl="0" eaLnBrk="1" fontAlgn="auto" latinLnBrk="0" hangingPunct="1">
              <a:lnSpc>
                <a:spcPct val="100000"/>
              </a:lnSpc>
              <a:spcBef>
                <a:spcPts val="0"/>
              </a:spcBef>
              <a:spcAft>
                <a:spcPts val="0"/>
              </a:spcAft>
              <a:buClr>
                <a:schemeClr val="accent1"/>
              </a:buClr>
              <a:buSzPct val="70000"/>
              <a:buFont typeface="+mj-lt"/>
              <a:buAutoNum type="romanLcPeriod" startAt="4"/>
              <a:tabLst/>
              <a:defRPr/>
            </a:pPr>
            <a:r>
              <a:rPr kumimoji="0" lang="en-US" sz="9600" b="1" i="0" u="sng" strike="noStrike" kern="1200" cap="none" spc="0" normalizeH="0" baseline="0" noProof="0" dirty="0" smtClean="0">
                <a:ln>
                  <a:noFill/>
                </a:ln>
                <a:solidFill>
                  <a:schemeClr val="tx1"/>
                </a:solidFill>
                <a:effectLst/>
                <a:uLnTx/>
                <a:uFillTx/>
                <a:latin typeface="+mn-lt"/>
                <a:ea typeface="+mn-ea"/>
                <a:cs typeface="+mn-cs"/>
              </a:rPr>
              <a:t>Environmental</a:t>
            </a:r>
            <a:r>
              <a:rPr kumimoji="0" lang="en-US" sz="9600" b="1" i="0" u="sng" strike="noStrike" kern="1200" cap="none" spc="0" normalizeH="0" noProof="0" dirty="0" smtClean="0">
                <a:ln>
                  <a:noFill/>
                </a:ln>
                <a:solidFill>
                  <a:schemeClr val="tx1"/>
                </a:solidFill>
                <a:effectLst/>
                <a:uLnTx/>
                <a:uFillTx/>
                <a:latin typeface="+mn-lt"/>
                <a:ea typeface="+mn-ea"/>
                <a:cs typeface="+mn-cs"/>
              </a:rPr>
              <a:t>  awareness &amp; dissemination of Knowledge</a:t>
            </a:r>
            <a:r>
              <a:rPr kumimoji="0" lang="en-US" sz="9600" b="0" i="0" u="none" strike="noStrike" kern="1200" cap="none" spc="0" normalizeH="0" baseline="0" noProof="0" dirty="0" smtClean="0">
                <a:ln>
                  <a:noFill/>
                </a:ln>
                <a:solidFill>
                  <a:schemeClr val="tx1"/>
                </a:solidFill>
                <a:effectLst/>
                <a:uLnTx/>
                <a:uFillTx/>
                <a:latin typeface="+mn-lt"/>
                <a:ea typeface="+mn-ea"/>
                <a:cs typeface="+mn-cs"/>
              </a:rPr>
              <a:t>: </a:t>
            </a:r>
          </a:p>
          <a:p>
            <a:pPr marL="741680" marR="0" lvl="1" indent="-393700" algn="just" defTabSz="914400" rtl="0" eaLnBrk="1" fontAlgn="auto" latinLnBrk="0" hangingPunct="1">
              <a:lnSpc>
                <a:spcPct val="100000"/>
              </a:lnSpc>
              <a:spcBef>
                <a:spcPts val="400"/>
              </a:spcBef>
              <a:spcAft>
                <a:spcPts val="0"/>
              </a:spcAft>
              <a:buClr>
                <a:schemeClr val="accent2"/>
              </a:buClr>
              <a:buSzPct val="90000"/>
              <a:buFontTx/>
              <a:buNone/>
              <a:tabLst/>
              <a:defRPr/>
            </a:pPr>
            <a:r>
              <a:rPr kumimoji="0" lang="en-US" sz="9000" b="0" i="0" u="none" strike="noStrike" kern="1200" cap="none" spc="0" normalizeH="0" baseline="0" noProof="0" dirty="0" smtClean="0">
                <a:ln>
                  <a:noFill/>
                </a:ln>
                <a:solidFill>
                  <a:schemeClr val="tx1"/>
                </a:solidFill>
                <a:effectLst/>
                <a:uLnTx/>
                <a:uFillTx/>
                <a:latin typeface="+mn-lt"/>
                <a:ea typeface="+mn-ea"/>
                <a:cs typeface="+mn-cs"/>
              </a:rPr>
              <a:t>	Publication</a:t>
            </a:r>
            <a:r>
              <a:rPr kumimoji="0" lang="en-US" sz="9000" b="0" i="0" u="none" strike="noStrike" kern="1200" cap="none" spc="0" normalizeH="0" noProof="0" dirty="0" smtClean="0">
                <a:ln>
                  <a:noFill/>
                </a:ln>
                <a:solidFill>
                  <a:schemeClr val="tx1"/>
                </a:solidFill>
                <a:effectLst/>
                <a:uLnTx/>
                <a:uFillTx/>
                <a:latin typeface="+mn-lt"/>
                <a:ea typeface="+mn-ea"/>
                <a:cs typeface="+mn-cs"/>
              </a:rPr>
              <a:t> of </a:t>
            </a:r>
            <a:r>
              <a:rPr lang="en-GB" sz="9200" dirty="0" smtClean="0"/>
              <a:t>awareness material, presentation of the project and of the EU policy regarding the sustainable use of coastal zone resources, organization of conferences on concerted sustainable management of coastal zones, media work and technical publications of the projects results.</a:t>
            </a:r>
          </a:p>
          <a:p>
            <a:pPr marL="741680" marR="0" lvl="1" indent="-393700" algn="just" defTabSz="914400" rtl="0" eaLnBrk="1" fontAlgn="auto" latinLnBrk="0" hangingPunct="1">
              <a:lnSpc>
                <a:spcPct val="100000"/>
              </a:lnSpc>
              <a:spcBef>
                <a:spcPts val="400"/>
              </a:spcBef>
              <a:spcAft>
                <a:spcPts val="0"/>
              </a:spcAft>
              <a:buClr>
                <a:schemeClr val="accent2"/>
              </a:buClr>
              <a:buSzPct val="90000"/>
              <a:buFontTx/>
              <a:buNone/>
              <a:tabLst/>
              <a:defRPr/>
            </a:pPr>
            <a:endParaRPr kumimoji="0" lang="en-US" sz="8800" b="0" i="0" u="none" strike="noStrike" kern="1200" cap="none" spc="0" normalizeH="0" baseline="0" noProof="0" dirty="0" smtClean="0">
              <a:ln>
                <a:noFill/>
              </a:ln>
              <a:solidFill>
                <a:schemeClr val="tx1"/>
              </a:solidFill>
              <a:effectLst/>
              <a:uLnTx/>
              <a:uFillTx/>
              <a:latin typeface="+mn-lt"/>
              <a:ea typeface="+mn-ea"/>
              <a:cs typeface="+mn-cs"/>
            </a:endParaRPr>
          </a:p>
          <a:p>
            <a:pPr marL="393700" marR="0" lvl="0" indent="-393700" algn="l" defTabSz="914400" rtl="0" eaLnBrk="1" fontAlgn="auto" latinLnBrk="0" hangingPunct="1">
              <a:lnSpc>
                <a:spcPct val="100000"/>
              </a:lnSpc>
              <a:spcBef>
                <a:spcPts val="0"/>
              </a:spcBef>
              <a:spcAft>
                <a:spcPts val="0"/>
              </a:spcAft>
              <a:buClr>
                <a:schemeClr val="accent1"/>
              </a:buClr>
              <a:buSzPct val="70000"/>
              <a:buFont typeface="+mj-lt"/>
              <a:buAutoNum type="romanLcPeriod" startAt="4"/>
              <a:tabLst/>
              <a:defRPr/>
            </a:pPr>
            <a:endParaRPr kumimoji="0" lang="en-US" sz="9600" b="0" i="0" u="none" strike="noStrike" kern="1200" cap="none" spc="0" normalizeH="0" baseline="0" noProof="0" dirty="0" smtClean="0">
              <a:ln>
                <a:noFill/>
              </a:ln>
              <a:solidFill>
                <a:schemeClr val="tx1"/>
              </a:solidFill>
              <a:effectLst/>
              <a:uLnTx/>
              <a:uFillTx/>
              <a:latin typeface="+mn-lt"/>
              <a:ea typeface="+mn-ea"/>
              <a:cs typeface="+mn-cs"/>
            </a:endParaRPr>
          </a:p>
          <a:p>
            <a:pPr marL="571500" marR="0" lvl="0" indent="-571500" algn="l" defTabSz="914400" rtl="0" eaLnBrk="1" fontAlgn="auto" latinLnBrk="0" hangingPunct="1">
              <a:lnSpc>
                <a:spcPct val="100000"/>
              </a:lnSpc>
              <a:spcBef>
                <a:spcPts val="0"/>
              </a:spcBef>
              <a:spcAft>
                <a:spcPts val="0"/>
              </a:spcAft>
              <a:buClr>
                <a:schemeClr val="accent1"/>
              </a:buClr>
              <a:buSzPct val="70000"/>
              <a:buFont typeface="+mj-lt"/>
              <a:buAutoNum type="romanLcPeriod" startAt="4"/>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838200"/>
            <a:ext cx="8763000" cy="4525962"/>
          </a:xfrm>
        </p:spPr>
        <p:txBody>
          <a:bodyPr>
            <a:noAutofit/>
          </a:bodyPr>
          <a:lstStyle/>
          <a:p>
            <a:pPr marL="457200" indent="-457200"/>
            <a:r>
              <a:rPr lang="en-US" sz="2000" dirty="0" smtClean="0"/>
              <a:t>A preliminary management plan including the description of the project area has been prepared regarding sites, habitats and species.</a:t>
            </a:r>
          </a:p>
          <a:p>
            <a:pPr marL="457200" indent="-457200"/>
            <a:endParaRPr lang="en-US" sz="2000" dirty="0" smtClean="0"/>
          </a:p>
          <a:p>
            <a:pPr marL="457200" indent="-457200"/>
            <a:r>
              <a:rPr lang="en-US" sz="2000" dirty="0" smtClean="0"/>
              <a:t>Preliminary management plan was delivered to all parties involved. </a:t>
            </a:r>
          </a:p>
          <a:p>
            <a:pPr marL="457200" indent="-457200"/>
            <a:endParaRPr lang="en-US" sz="2000" dirty="0" smtClean="0"/>
          </a:p>
          <a:p>
            <a:pPr marL="457200" indent="-457200"/>
            <a:r>
              <a:rPr lang="en-US" sz="2000" dirty="0" smtClean="0"/>
              <a:t>Proposals have been made for the area and at national level. </a:t>
            </a:r>
          </a:p>
          <a:p>
            <a:pPr marL="457200" indent="-457200"/>
            <a:endParaRPr lang="en-US" sz="2000" dirty="0" smtClean="0"/>
          </a:p>
          <a:p>
            <a:pPr marL="457200" indent="-457200"/>
            <a:r>
              <a:rPr lang="en-US" sz="2000" dirty="0" smtClean="0"/>
              <a:t>The informal Steering Committee has stopped the meetings because of lack of legal framework.</a:t>
            </a:r>
          </a:p>
          <a:p>
            <a:pPr marL="457200" indent="-457200"/>
            <a:endParaRPr lang="en-US" sz="2000" dirty="0" smtClean="0"/>
          </a:p>
          <a:p>
            <a:pPr marL="457200" indent="-457200"/>
            <a:r>
              <a:rPr lang="en-US" sz="2000" dirty="0" smtClean="0"/>
              <a:t>HOWEVER, the Information Centre, in order to ensure its operation after the end of the project, with all its equipment was granted to the local authorities. </a:t>
            </a:r>
          </a:p>
          <a:p>
            <a:pPr marL="457200" indent="-457200"/>
            <a:endParaRPr lang="en-US" sz="2000" dirty="0" smtClean="0"/>
          </a:p>
          <a:p>
            <a:pPr marL="457200" indent="-457200"/>
            <a:r>
              <a:rPr lang="en-US" sz="2000" dirty="0" smtClean="0"/>
              <a:t>Activities of the information centre are continued and the attraction of visitors provides an additional income to the local community.</a:t>
            </a:r>
          </a:p>
          <a:p>
            <a:pPr marL="457200" indent="-457200"/>
            <a:endParaRPr lang="en-US" sz="2000" dirty="0" smtClean="0"/>
          </a:p>
          <a:p>
            <a:pPr marL="457200" indent="-457200"/>
            <a:r>
              <a:rPr lang="en-US" sz="2000" dirty="0" smtClean="0"/>
              <a:t>Efforts are currently made to ensure legal and management measures in order to ensure a follow up.</a:t>
            </a:r>
            <a:endParaRPr lang="en-US" sz="2800" dirty="0"/>
          </a:p>
        </p:txBody>
      </p:sp>
      <p:sp>
        <p:nvSpPr>
          <p:cNvPr id="4" name="Title 1"/>
          <p:cNvSpPr txBox="1">
            <a:spLocks/>
          </p:cNvSpPr>
          <p:nvPr/>
        </p:nvSpPr>
        <p:spPr>
          <a:xfrm>
            <a:off x="762000" y="-304800"/>
            <a:ext cx="8229600" cy="1143000"/>
          </a:xfrm>
          <a:prstGeom prst="rect">
            <a:avLst/>
          </a:prstGeom>
        </p:spPr>
        <p:txBody>
          <a:bodyPr rIns="91440" anchor="b">
            <a:normAutofit fontScale="97500"/>
            <a:scene3d>
              <a:camera prst="orthographicFront"/>
              <a:lightRig rig="soft" dir="t">
                <a:rot lat="0" lon="0" rev="2400000"/>
              </a:lightRig>
            </a:scene3d>
            <a:sp3d>
              <a:bevelT w="19050" h="12700"/>
            </a:sp3d>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en-US" sz="4600" b="1"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PROGRESS &amp; CONTINUETY</a:t>
            </a:r>
            <a:endParaRPr kumimoji="0" lang="en-US" sz="4600" b="0" i="0" u="none" strike="noStrike" kern="1200" cap="none" spc="0" normalizeH="0" baseline="0" noProof="0" dirty="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838200"/>
            <a:ext cx="8763000" cy="3886200"/>
          </a:xfrm>
        </p:spPr>
        <p:txBody>
          <a:bodyPr>
            <a:noAutofit/>
          </a:bodyPr>
          <a:lstStyle/>
          <a:p>
            <a:pPr marL="457200" indent="-457200"/>
            <a:r>
              <a:rPr lang="en-US" sz="2400" dirty="0" smtClean="0"/>
              <a:t>The good knowledge of the environmental, social, economic and administrative features of the area to be managed is the first essential step in planning integrated management and sustainable development, while continuous monitoring is necessary to detect environmental changes. </a:t>
            </a:r>
          </a:p>
          <a:p>
            <a:pPr marL="457200" indent="-457200"/>
            <a:endParaRPr lang="en-US" sz="2400" dirty="0" smtClean="0"/>
          </a:p>
          <a:p>
            <a:pPr marL="457200" indent="-457200"/>
            <a:r>
              <a:rPr lang="en-US" sz="2400" dirty="0" smtClean="0"/>
              <a:t>Coordination in the form of a legally instituted management body is indispensable for the implementation of ICZM.</a:t>
            </a:r>
          </a:p>
          <a:p>
            <a:pPr marL="457200" indent="-457200"/>
            <a:endParaRPr lang="en-US" sz="2400" dirty="0" smtClean="0"/>
          </a:p>
          <a:p>
            <a:pPr marL="457200" indent="-457200"/>
            <a:r>
              <a:rPr lang="en-US" sz="2400" dirty="0" smtClean="0"/>
              <a:t>The multi-agency partnership of the Steering Committee used in the </a:t>
            </a:r>
            <a:r>
              <a:rPr lang="en-US" sz="2400" dirty="0" err="1" smtClean="0"/>
              <a:t>Strymonikos</a:t>
            </a:r>
            <a:r>
              <a:rPr lang="en-US" sz="2400" dirty="0" smtClean="0"/>
              <a:t> project, was just an example for the good operation of a coordination management scheme, since it was informal. </a:t>
            </a:r>
          </a:p>
        </p:txBody>
      </p:sp>
      <p:sp>
        <p:nvSpPr>
          <p:cNvPr id="4" name="Title 1"/>
          <p:cNvSpPr txBox="1">
            <a:spLocks/>
          </p:cNvSpPr>
          <p:nvPr/>
        </p:nvSpPr>
        <p:spPr>
          <a:xfrm>
            <a:off x="762000" y="-304800"/>
            <a:ext cx="8229600" cy="1143000"/>
          </a:xfrm>
          <a:prstGeom prst="rect">
            <a:avLst/>
          </a:prstGeom>
        </p:spPr>
        <p:txBody>
          <a:bodyPr rIns="91440" anchor="b">
            <a:normAutofit fontScale="97500"/>
            <a:scene3d>
              <a:camera prst="orthographicFront"/>
              <a:lightRig rig="soft" dir="t">
                <a:rot lat="0" lon="0" rev="2400000"/>
              </a:lightRig>
            </a:scene3d>
            <a:sp3d>
              <a:bevelT w="19050" h="12700"/>
            </a:sp3d>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en-US" sz="4600" b="1"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LESSONS</a:t>
            </a:r>
            <a:r>
              <a:rPr kumimoji="0" lang="en-US" sz="4600" b="1" i="0" u="none" strike="noStrike" kern="1200" cap="none" spc="0" normalizeH="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 LEARNT</a:t>
            </a:r>
            <a:endParaRPr kumimoji="0" lang="en-US" sz="4600" b="0" i="0" u="none" strike="noStrike" kern="1200" cap="none" spc="0" normalizeH="0" baseline="0" noProof="0" dirty="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838200"/>
            <a:ext cx="8763000" cy="4525962"/>
          </a:xfrm>
        </p:spPr>
        <p:txBody>
          <a:bodyPr>
            <a:noAutofit/>
          </a:bodyPr>
          <a:lstStyle/>
          <a:p>
            <a:pPr marL="457200" indent="-457200"/>
            <a:r>
              <a:rPr lang="en-US" sz="2400" dirty="0" smtClean="0"/>
              <a:t>The deficiencies in legislation can pose substantial obstacles in concerted management of the area.</a:t>
            </a:r>
          </a:p>
          <a:p>
            <a:pPr marL="457200" indent="-457200"/>
            <a:endParaRPr lang="en-US" sz="2400" dirty="0" smtClean="0"/>
          </a:p>
          <a:p>
            <a:pPr marL="457200" indent="-457200"/>
            <a:r>
              <a:rPr lang="en-US" sz="2400" dirty="0" smtClean="0"/>
              <a:t>Only a legal binding, either in the form of a directive or of an engagement for the implementation of conventions (e.g. Barcelona Convention), or at national level can promote sustainable management and environmental protection. </a:t>
            </a:r>
          </a:p>
          <a:p>
            <a:pPr marL="457200" indent="-457200"/>
            <a:endParaRPr lang="en-US" sz="2400" dirty="0" smtClean="0"/>
          </a:p>
          <a:p>
            <a:pPr marL="457200" indent="-457200"/>
            <a:r>
              <a:rPr lang="en-US" sz="2400" dirty="0" smtClean="0"/>
              <a:t>The Information Centre, that was created in the area, has been proven a very useful tool for supporting actions of environmental awareness, training, dissemination of information, and for promoting participation of the public and local authorities as well. </a:t>
            </a:r>
          </a:p>
        </p:txBody>
      </p:sp>
      <p:sp>
        <p:nvSpPr>
          <p:cNvPr id="4" name="Title 1"/>
          <p:cNvSpPr txBox="1">
            <a:spLocks/>
          </p:cNvSpPr>
          <p:nvPr/>
        </p:nvSpPr>
        <p:spPr>
          <a:xfrm>
            <a:off x="762000" y="-304800"/>
            <a:ext cx="8229600" cy="1143000"/>
          </a:xfrm>
          <a:prstGeom prst="rect">
            <a:avLst/>
          </a:prstGeom>
        </p:spPr>
        <p:txBody>
          <a:bodyPr rIns="91440" anchor="b">
            <a:normAutofit fontScale="97500"/>
            <a:scene3d>
              <a:camera prst="orthographicFront"/>
              <a:lightRig rig="soft" dir="t">
                <a:rot lat="0" lon="0" rev="2400000"/>
              </a:lightRig>
            </a:scene3d>
            <a:sp3d>
              <a:bevelT w="19050" h="12700"/>
            </a:sp3d>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en-US" sz="4600" b="1"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LESSONS</a:t>
            </a:r>
            <a:r>
              <a:rPr kumimoji="0" lang="en-US" sz="4600" b="1" i="0" u="none" strike="noStrike" kern="1200" cap="none" spc="0" normalizeH="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 LEARNT</a:t>
            </a:r>
            <a:endParaRPr kumimoji="0" lang="en-US" sz="4600" b="0" i="0" u="none" strike="noStrike" kern="1200" cap="none" spc="0" normalizeH="0" baseline="0" noProof="0" dirty="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458</TotalTime>
  <Words>697</Words>
  <Application>Microsoft Office PowerPoint</Application>
  <PresentationFormat>On-screen Show (4:3)</PresentationFormat>
  <Paragraphs>104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Foundry</vt:lpstr>
      <vt:lpstr>An Example of a Good &amp; Bad Practice for ICZM</vt:lpstr>
      <vt:lpstr>Slide 2</vt:lpstr>
      <vt:lpstr>Key Issues</vt:lpstr>
      <vt:lpstr>Slide 4</vt:lpstr>
      <vt:lpstr>To cope with the main problems, the following tasks were carried out:</vt:lpstr>
      <vt:lpstr>Slide 6</vt:lpstr>
      <vt:lpstr>Slide 7</vt:lpstr>
      <vt:lpstr>Slide 8</vt:lpstr>
      <vt:lpstr>Slide 9</vt:lpstr>
      <vt:lpstr>Thank You For Your Attention!</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Example of a Good &amp; Bad Practice for ICZM</dc:title>
  <dc:creator>Yashna</dc:creator>
  <cp:lastModifiedBy>Yashna</cp:lastModifiedBy>
  <cp:revision>5</cp:revision>
  <dcterms:created xsi:type="dcterms:W3CDTF">2011-11-09T17:05:55Z</dcterms:created>
  <dcterms:modified xsi:type="dcterms:W3CDTF">2012-02-02T19:11:41Z</dcterms:modified>
</cp:coreProperties>
</file>